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udd, Alicia (CDC/OID/NCIRD)" initials="BA(" lastIdx="3" clrIdx="0">
    <p:extLst>
      <p:ext uri="{19B8F6BF-5375-455C-9EA6-DF929625EA0E}">
        <p15:presenceInfo xmlns:p15="http://schemas.microsoft.com/office/powerpoint/2012/main" userId="S-1-5-21-1207783550-2075000910-922709458-575410" providerId="AD"/>
      </p:ext>
    </p:extLst>
  </p:cmAuthor>
  <p:cmAuthor id="2" name="Fry, Alicia (CDC/OID/NCIRD)" initials="FA(" lastIdx="2" clrIdx="1">
    <p:extLst>
      <p:ext uri="{19B8F6BF-5375-455C-9EA6-DF929625EA0E}">
        <p15:presenceInfo xmlns:p15="http://schemas.microsoft.com/office/powerpoint/2012/main" userId="S-1-5-21-1207783550-2075000910-922709458-1928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71B5"/>
    <a:srgbClr val="A462BE"/>
    <a:srgbClr val="005B99"/>
    <a:srgbClr val="000099"/>
    <a:srgbClr val="002246"/>
    <a:srgbClr val="000000"/>
    <a:srgbClr val="4B4B4B"/>
    <a:srgbClr val="000066"/>
    <a:srgbClr val="97152A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1" autoAdjust="0"/>
    <p:restoredTop sz="94541" autoAdjust="0"/>
  </p:normalViewPr>
  <p:slideViewPr>
    <p:cSldViewPr snapToGrid="0">
      <p:cViewPr varScale="1">
        <p:scale>
          <a:sx n="124" d="100"/>
          <a:sy n="124" d="100"/>
        </p:scale>
        <p:origin x="552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C:\Users\otl1\Downloads\seasonal-flu-vaccine-effectiveness_v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Sheet1!$C$25:$C$38</c:f>
              <c:strCache>
                <c:ptCount val="14"/>
                <c:pt idx="0">
                  <c:v>2005-06</c:v>
                </c:pt>
                <c:pt idx="1">
                  <c:v>2006-07</c:v>
                </c:pt>
                <c:pt idx="2">
                  <c:v>2007-08</c:v>
                </c:pt>
                <c:pt idx="3">
                  <c:v>2008-09</c:v>
                </c:pt>
                <c:pt idx="4">
                  <c:v>2009-10</c:v>
                </c:pt>
                <c:pt idx="5">
                  <c:v>2010-11</c:v>
                </c:pt>
                <c:pt idx="6">
                  <c:v>2011-12</c:v>
                </c:pt>
                <c:pt idx="7">
                  <c:v>2012-13</c:v>
                </c:pt>
                <c:pt idx="8">
                  <c:v>2013-14</c:v>
                </c:pt>
                <c:pt idx="9">
                  <c:v>2014-15</c:v>
                </c:pt>
                <c:pt idx="10">
                  <c:v>2015-16</c:v>
                </c:pt>
                <c:pt idx="11">
                  <c:v>2016-17</c:v>
                </c:pt>
                <c:pt idx="12">
                  <c:v>2017-18</c:v>
                </c:pt>
                <c:pt idx="13">
                  <c:v>2018-2019*</c:v>
                </c:pt>
              </c:strCache>
            </c:strRef>
          </c:cat>
          <c:val>
            <c:numRef>
              <c:f>Sheet1!$D$25:$D$38</c:f>
              <c:numCache>
                <c:formatCode>General</c:formatCode>
                <c:ptCount val="14"/>
                <c:pt idx="0">
                  <c:v>21</c:v>
                </c:pt>
                <c:pt idx="1">
                  <c:v>52</c:v>
                </c:pt>
                <c:pt idx="2">
                  <c:v>37</c:v>
                </c:pt>
                <c:pt idx="3">
                  <c:v>41</c:v>
                </c:pt>
                <c:pt idx="4">
                  <c:v>56</c:v>
                </c:pt>
                <c:pt idx="5">
                  <c:v>60</c:v>
                </c:pt>
                <c:pt idx="6">
                  <c:v>47</c:v>
                </c:pt>
                <c:pt idx="7">
                  <c:v>49</c:v>
                </c:pt>
                <c:pt idx="8">
                  <c:v>52</c:v>
                </c:pt>
                <c:pt idx="9">
                  <c:v>19</c:v>
                </c:pt>
                <c:pt idx="10">
                  <c:v>48</c:v>
                </c:pt>
                <c:pt idx="11">
                  <c:v>40</c:v>
                </c:pt>
                <c:pt idx="12">
                  <c:v>38</c:v>
                </c:pt>
                <c:pt idx="13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04-4860-A5E1-9092524B9F9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91"/>
        <c:axId val="431774672"/>
        <c:axId val="431775328"/>
      </c:barChart>
      <c:catAx>
        <c:axId val="431774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 b="1"/>
                  <a:t>Flu Season</a:t>
                </a:r>
              </a:p>
            </c:rich>
          </c:tx>
          <c:layout>
            <c:manualLayout>
              <c:xMode val="edge"/>
              <c:yMode val="edge"/>
              <c:x val="0.46803343094509015"/>
              <c:y val="0.94308962012839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1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775328"/>
        <c:crosses val="autoZero"/>
        <c:auto val="1"/>
        <c:lblAlgn val="ctr"/>
        <c:lblOffset val="100"/>
        <c:noMultiLvlLbl val="0"/>
      </c:catAx>
      <c:valAx>
        <c:axId val="43177532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1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 b="1"/>
                  <a:t>Percent Effective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1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774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312" cy="466406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503" y="1"/>
            <a:ext cx="3037312" cy="466406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>
              <a:defRPr sz="1200"/>
            </a:lvl1pPr>
          </a:lstStyle>
          <a:p>
            <a:fld id="{F3094A1E-FC1F-415E-9075-67FCC6999616}" type="datetimeFigureOut">
              <a:rPr lang="en-US" smtClean="0"/>
              <a:t>3/26/20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94"/>
            <a:ext cx="3037312" cy="466406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503" y="8829994"/>
            <a:ext cx="3037312" cy="466406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>
              <a:defRPr sz="1200"/>
            </a:lvl1pPr>
          </a:lstStyle>
          <a:p>
            <a:fld id="{EAD9F597-4325-47EE-9E44-64502FCEA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503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7" y="1"/>
            <a:ext cx="3037840" cy="466434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D0094C90-F71D-489B-8574-4B41D565C044}" type="datetimeFigureOut">
              <a:rPr lang="en-US" smtClean="0"/>
              <a:t>3/26/20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72125" cy="3135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6" tIns="46588" rIns="93176" bIns="4658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7" y="8829967"/>
            <a:ext cx="3037840" cy="466433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53CE5A77-DE4C-4D8D-AB45-C2FE16B97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04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While CDC began estimating influenza vaccine effectiveness annually in 2004–05, this slide captures data beginning in 2008-2009 when the U.S. Influenza Vaccine Effectiveness Network (U.S. Flu VE Network) began. Earlier estimates may not have been representative because they were from only one site.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5A77-DE4C-4D8D-AB45-C2FE16B9721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844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5A77-DE4C-4D8D-AB45-C2FE16B972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85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-272714"/>
            <a:ext cx="3914274" cy="6821662"/>
          </a:xfrm>
          <a:prstGeom prst="rect">
            <a:avLst/>
          </a:prstGeom>
          <a:blipFill dpi="0" rotWithShape="1">
            <a:blip r:embed="rId2">
              <a:alphaModFix amt="3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E802A4-67EE-412F-A6F8-18DBDB446F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0756" y="1122363"/>
            <a:ext cx="7247466" cy="2387600"/>
          </a:xfrm>
        </p:spPr>
        <p:txBody>
          <a:bodyPr anchor="b"/>
          <a:lstStyle>
            <a:lvl1pPr algn="ctr"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23080-A194-4672-885B-FF2DBCC5DF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0756" y="3602038"/>
            <a:ext cx="7247466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46256-F845-4768-8817-1602AD81B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7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8E03D-9F32-4CAA-86AF-CCA5041F5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A22451-37A5-4FC9-9F4F-491E181F1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8B32C-C909-4B4B-B4AC-FB76FAF49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70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1259C8-487B-4A71-B387-42E41C79E9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268C88-8233-40DC-BD1D-FC622DDF1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96F77-07E3-4D65-8215-0DA875DD6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0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DB1293-35DA-4B38-9539-AC82C175F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5467" y="6316839"/>
            <a:ext cx="3810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429CA1-BF9B-46EE-9D5F-36981D690B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1897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62EBC-ACF2-4C4D-979F-C71028AA9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C4A34-44A5-4C49-B555-3E2214907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FF61A-57C4-446F-9319-32B0F0D0D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54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DD4DB-BCDC-4222-A554-4843FDAA1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08FB9B-4C05-4A08-82C8-2CDB34B50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764EB-9808-459C-9FF4-C814346C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7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12128-E4CF-43CD-9300-AD4AAB88E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38B23-5B82-4C85-9CEA-43A83F0988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5DA14D-445E-4E07-9105-46345756EF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125DCA-105A-4EE7-8D36-A1C890275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52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BA74D-C732-4FB9-821E-3DAE86426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034D4-3C3A-482E-81D0-9C33F4D6F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AC66FB-A731-4596-B5A8-2064A7E73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79C058-F351-40B5-A45A-1D8CC3E9C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CB7F8A-4BD1-44A3-AFE8-3E6E2E989B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359744-41C8-4AB9-8E44-8893A03D6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2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841E9-EC03-4A3F-845A-DAD8A06F9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B49CB-94EE-44A7-B207-E7FB3FA6D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4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6A3640-3321-4870-A12D-4B73603B5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4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82FA1-F33B-442F-9A7E-1F0E9A931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2F7EF-30F7-4ADB-A050-89E3AB9B1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709AD7-D935-447B-9934-8A491B2502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33F3F-70F0-4B5C-8BAC-9FC87EC65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82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52C90-B78C-45B4-B4E0-A96A3C449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FA2085-FF11-49BA-A67F-1C07781A5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AA2BCC-B0BD-4600-9B88-E601E796B1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644C85-5DA2-4806-9290-13643ED8E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5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EFC0B5E-A734-4723-8252-96266D4E92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15319" b="12824"/>
          <a:stretch/>
        </p:blipFill>
        <p:spPr>
          <a:xfrm>
            <a:off x="584" y="6390636"/>
            <a:ext cx="12191415" cy="496928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27C458-3552-47B4-AE47-26367C1ED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01A022-30F4-4636-A8E9-06CE3DA6F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CB30D-92F6-4115-BFEF-7F1C4C5EDA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443" y="6456537"/>
            <a:ext cx="443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1AF8B-AA4A-4143-91D6-A716333E3D6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6" descr="Image result for cdc logo centers for disease">
            <a:extLst>
              <a:ext uri="{FF2B5EF4-FFF2-40B4-BE49-F238E27FC236}">
                <a16:creationId xmlns:a16="http://schemas.microsoft.com/office/drawing/2014/main" id="{5810D415-8BBD-488C-8A6B-194BA3F8A671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12975" r="852" b="36295"/>
          <a:stretch/>
        </p:blipFill>
        <p:spPr bwMode="auto">
          <a:xfrm>
            <a:off x="11303698" y="6390636"/>
            <a:ext cx="888302" cy="474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E735556-D7DF-4641-8A4F-33C84FBD753F}"/>
              </a:ext>
            </a:extLst>
          </p:cNvPr>
          <p:cNvSpPr txBox="1"/>
          <p:nvPr userDrawn="1"/>
        </p:nvSpPr>
        <p:spPr>
          <a:xfrm>
            <a:off x="9426365" y="6438368"/>
            <a:ext cx="1839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Influenza Division</a:t>
            </a:r>
          </a:p>
        </p:txBody>
      </p:sp>
    </p:spTree>
    <p:extLst>
      <p:ext uri="{BB962C8B-B14F-4D97-AF65-F5344CB8AC3E}">
        <p14:creationId xmlns:p14="http://schemas.microsoft.com/office/powerpoint/2010/main" val="14267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765CBD-A396-4729-8BA1-D27A4ADC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180CB-2974-466B-89A9-9A4790A61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9A65A-EF90-4517-95FB-F450955AEE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383DA5-9F86-43CF-9998-FFD09E4C8E1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3/26/20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5FABFE-EE76-49BE-81E9-EF3444738C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90C81-99C8-40A3-BA5B-A4EBE97882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429CA1-BF9B-46EE-9D5F-36981D690B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4984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cdc.gov/vaccines/acip/meetings/downloads/slides-2019-06/flu-3-flannery-508.pdf" TargetMode="External"/><Relationship Id="rId4" Type="http://schemas.openxmlformats.org/officeDocument/2006/relationships/hyperlink" Target="https://www.cdc.gov/flu/professionals/vaccination/effectiveness-studies.htm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/flu/professionals/vaccination/effectiveness-year/2011-2012.html" TargetMode="External"/><Relationship Id="rId13" Type="http://schemas.openxmlformats.org/officeDocument/2006/relationships/hyperlink" Target="https://www.ncbi.nlm.nih.gov/pubmed/26743842" TargetMode="External"/><Relationship Id="rId18" Type="http://schemas.openxmlformats.org/officeDocument/2006/relationships/hyperlink" Target="https://www.cdc.gov/flu/professionals/vaccination/effectiveness-year/2016-2017.html" TargetMode="External"/><Relationship Id="rId3" Type="http://schemas.openxmlformats.org/officeDocument/2006/relationships/hyperlink" Target="https://www.cdc.gov/vaccines/acip/meetings/downloads/slides-2019-06/flu-3-flannery-508.pdf" TargetMode="External"/><Relationship Id="rId21" Type="http://schemas.openxmlformats.org/officeDocument/2006/relationships/hyperlink" Target="https://academic.oup.com/cid/advance-article/doi/10.1093/cid/ciz075/5305915" TargetMode="External"/><Relationship Id="rId7" Type="http://schemas.openxmlformats.org/officeDocument/2006/relationships/hyperlink" Target="https://www.ncbi.nlm.nih.gov/pubmed/22843783" TargetMode="External"/><Relationship Id="rId12" Type="http://schemas.openxmlformats.org/officeDocument/2006/relationships/hyperlink" Target="https://www.cdc.gov/flu/professionals/vaccination/effectiveness-year/2013-2014.html" TargetMode="External"/><Relationship Id="rId17" Type="http://schemas.openxmlformats.org/officeDocument/2006/relationships/hyperlink" Target="https://www.ncbi.nlm.nih.gov/pubmed/28792867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s://www.cdc.gov/flu/professionals/vaccination/effectiveness-year/2015-2016.html" TargetMode="External"/><Relationship Id="rId20" Type="http://schemas.openxmlformats.org/officeDocument/2006/relationships/hyperlink" Target="https://www.cdc.gov/flu/professionals/vaccination/effectiveness-year/2017-2018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ncbi.nlm.nih.gov/pubmed/21857999" TargetMode="External"/><Relationship Id="rId11" Type="http://schemas.openxmlformats.org/officeDocument/2006/relationships/hyperlink" Target="https://www.ncbi.nlm.nih.gov/pubmed/25406334" TargetMode="External"/><Relationship Id="rId5" Type="http://schemas.openxmlformats.org/officeDocument/2006/relationships/hyperlink" Target="https://www.ncbi.nlm.nih.gov/pubmed/21767593" TargetMode="External"/><Relationship Id="rId15" Type="http://schemas.openxmlformats.org/officeDocument/2006/relationships/hyperlink" Target="https://academic.oup.com/cid/article/63/12/1564/2282808/2014-2015-Influenza-Vaccine-Effectiveness-in-the" TargetMode="External"/><Relationship Id="rId10" Type="http://schemas.openxmlformats.org/officeDocument/2006/relationships/hyperlink" Target="https://www.cdc.gov/flu/professionals/vaccination/effectiveness-year/2012-2013.html" TargetMode="External"/><Relationship Id="rId19" Type="http://schemas.openxmlformats.org/officeDocument/2006/relationships/hyperlink" Target="https://academic.oup.com/cid/article/68/11/1798/5094815" TargetMode="External"/><Relationship Id="rId4" Type="http://schemas.openxmlformats.org/officeDocument/2006/relationships/hyperlink" Target="http://www.ncbi.nlm.nih.gov/pubmed/19086915" TargetMode="External"/><Relationship Id="rId9" Type="http://schemas.openxmlformats.org/officeDocument/2006/relationships/hyperlink" Target="https://www.ncbi.nlm.nih.gov/pubmed/24235265" TargetMode="External"/><Relationship Id="rId14" Type="http://schemas.openxmlformats.org/officeDocument/2006/relationships/hyperlink" Target="https://www.cdc.gov/flu/professionals/vaccination/effectiveness-year/2014-2015.html" TargetMode="External"/><Relationship Id="rId22" Type="http://schemas.openxmlformats.org/officeDocument/2006/relationships/hyperlink" Target="https://www.cdc.gov/flu/professionals/vaccination/effectiveness-studies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0726089"/>
              </p:ext>
            </p:extLst>
          </p:nvPr>
        </p:nvGraphicFramePr>
        <p:xfrm>
          <a:off x="1088065" y="1105786"/>
          <a:ext cx="10015870" cy="4933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0" y="-304611"/>
            <a:ext cx="12191999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Effectiveness of Seasonal Flu Vaccines</a:t>
            </a:r>
          </a:p>
          <a:p>
            <a:r>
              <a:rPr lang="en-US" sz="2800" b="1" dirty="0"/>
              <a:t>from the 2005 – 2019 Flu Seasons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3497" y="6075674"/>
            <a:ext cx="8060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rgbClr val="9CA9A2"/>
                </a:solidFill>
              </a:rPr>
              <a:t>Source: </a:t>
            </a:r>
            <a:r>
              <a:rPr lang="en-US" sz="1000" dirty="0">
                <a:solidFill>
                  <a:srgbClr val="9CA9A2"/>
                </a:solidFill>
                <a:hlinkClick r:id="rId4"/>
              </a:rPr>
              <a:t>https://www.cdc.gov/flu/professionals/vaccination/effectiveness-studies.htm</a:t>
            </a:r>
            <a:endParaRPr lang="en-US" sz="1000" dirty="0">
              <a:solidFill>
                <a:srgbClr val="9CA9A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3718C5-F22D-4BDB-8006-FC16F0E6D9DD}"/>
              </a:ext>
            </a:extLst>
          </p:cNvPr>
          <p:cNvSpPr txBox="1"/>
          <p:nvPr/>
        </p:nvSpPr>
        <p:spPr>
          <a:xfrm>
            <a:off x="3043497" y="5909805"/>
            <a:ext cx="8060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rgbClr val="9CA9A2"/>
                </a:solidFill>
              </a:rPr>
              <a:t>*Vaccine effectiveness estimates for 2018-2019 were presented to </a:t>
            </a:r>
            <a:r>
              <a:rPr lang="en-US" sz="1000" dirty="0">
                <a:solidFill>
                  <a:srgbClr val="9CA9A2"/>
                </a:solidFill>
                <a:hlinkClick r:id="rId5"/>
              </a:rPr>
              <a:t>ACIP on June 27, 2019.</a:t>
            </a:r>
            <a:endParaRPr lang="en-US" sz="1000" dirty="0">
              <a:solidFill>
                <a:srgbClr val="9CA9A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320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-304611"/>
            <a:ext cx="12191999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Adjusted Vaccine Effectiveness Estimates</a:t>
            </a:r>
          </a:p>
          <a:p>
            <a:r>
              <a:rPr lang="en-US" sz="2800" b="1" dirty="0"/>
              <a:t>For Influenza Seasons from 2005 – 2019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80194" y="5978237"/>
            <a:ext cx="8060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rgbClr val="9CA9A2"/>
                </a:solidFill>
              </a:rPr>
              <a:t>*Vaccine effectiveness estimates for 2018-2019 were presented to </a:t>
            </a:r>
            <a:r>
              <a:rPr lang="en-US" sz="1000" dirty="0">
                <a:solidFill>
                  <a:srgbClr val="9CA9A2"/>
                </a:solidFill>
                <a:hlinkClick r:id="rId3"/>
              </a:rPr>
              <a:t>ACIP on June 27, 2019.</a:t>
            </a:r>
            <a:endParaRPr lang="en-US" sz="1000" dirty="0">
              <a:solidFill>
                <a:srgbClr val="9CA9A2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980604"/>
              </p:ext>
            </p:extLst>
          </p:nvPr>
        </p:nvGraphicFramePr>
        <p:xfrm>
          <a:off x="751368" y="1020954"/>
          <a:ext cx="10689264" cy="4957283"/>
        </p:xfrm>
        <a:graphic>
          <a:graphicData uri="http://schemas.openxmlformats.org/drawingml/2006/table">
            <a:tbl>
              <a:tblPr/>
              <a:tblGrid>
                <a:gridCol w="1781544">
                  <a:extLst>
                    <a:ext uri="{9D8B030D-6E8A-4147-A177-3AD203B41FA5}">
                      <a16:colId xmlns:a16="http://schemas.microsoft.com/office/drawing/2014/main" val="1528989431"/>
                    </a:ext>
                  </a:extLst>
                </a:gridCol>
                <a:gridCol w="1781544">
                  <a:extLst>
                    <a:ext uri="{9D8B030D-6E8A-4147-A177-3AD203B41FA5}">
                      <a16:colId xmlns:a16="http://schemas.microsoft.com/office/drawing/2014/main" val="3408634835"/>
                    </a:ext>
                  </a:extLst>
                </a:gridCol>
                <a:gridCol w="1781544">
                  <a:extLst>
                    <a:ext uri="{9D8B030D-6E8A-4147-A177-3AD203B41FA5}">
                      <a16:colId xmlns:a16="http://schemas.microsoft.com/office/drawing/2014/main" val="4245088880"/>
                    </a:ext>
                  </a:extLst>
                </a:gridCol>
                <a:gridCol w="1781544">
                  <a:extLst>
                    <a:ext uri="{9D8B030D-6E8A-4147-A177-3AD203B41FA5}">
                      <a16:colId xmlns:a16="http://schemas.microsoft.com/office/drawing/2014/main" val="1371659791"/>
                    </a:ext>
                  </a:extLst>
                </a:gridCol>
                <a:gridCol w="1781544">
                  <a:extLst>
                    <a:ext uri="{9D8B030D-6E8A-4147-A177-3AD203B41FA5}">
                      <a16:colId xmlns:a16="http://schemas.microsoft.com/office/drawing/2014/main" val="3267967274"/>
                    </a:ext>
                  </a:extLst>
                </a:gridCol>
                <a:gridCol w="1781544">
                  <a:extLst>
                    <a:ext uri="{9D8B030D-6E8A-4147-A177-3AD203B41FA5}">
                      <a16:colId xmlns:a16="http://schemas.microsoft.com/office/drawing/2014/main" val="2673443176"/>
                    </a:ext>
                  </a:extLst>
                </a:gridCol>
              </a:tblGrid>
              <a:tr h="3300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Influenza Season</a:t>
                      </a:r>
                      <a:endParaRPr lang="en-US" sz="1100" b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A71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Reference</a:t>
                      </a:r>
                      <a:endParaRPr lang="en-US" sz="1100" b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A71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Site(s)</a:t>
                      </a:r>
                      <a:endParaRPr lang="en-US" sz="1100" b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A71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No. of Patients</a:t>
                      </a:r>
                      <a:endParaRPr lang="en-US" sz="1100" b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A71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Adjusted Overall VE (%)</a:t>
                      </a:r>
                      <a:endParaRPr lang="en-US" sz="1100" b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A71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95% CI</a:t>
                      </a:r>
                      <a:endParaRPr lang="en-US" sz="1100" b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A7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381389"/>
                  </a:ext>
                </a:extLst>
              </a:tr>
              <a:tr h="3300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2005-06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 dirty="0" err="1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4"/>
                        </a:rPr>
                        <a:t>Belongia</a:t>
                      </a:r>
                      <a:r>
                        <a:rPr lang="en-US" sz="1100" b="0" u="sng" dirty="0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4"/>
                        </a:rPr>
                        <a:t> 2009</a:t>
                      </a:r>
                      <a:endParaRPr lang="en-US" sz="1100" b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346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-52, 59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720930"/>
                  </a:ext>
                </a:extLst>
              </a:tr>
              <a:tr h="3300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2006-07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 dirty="0" err="1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4"/>
                        </a:rPr>
                        <a:t>Belongia</a:t>
                      </a:r>
                      <a:r>
                        <a:rPr lang="en-US" sz="1100" b="0" u="sng" dirty="0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4"/>
                        </a:rPr>
                        <a:t> 2009</a:t>
                      </a:r>
                      <a:endParaRPr lang="en-US" sz="1100" b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871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22 ,70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9700680"/>
                  </a:ext>
                </a:extLst>
              </a:tr>
              <a:tr h="3300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2007-08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 dirty="0" err="1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5"/>
                        </a:rPr>
                        <a:t>Belongia</a:t>
                      </a:r>
                      <a:r>
                        <a:rPr lang="en-US" sz="1100" b="0" u="sng" dirty="0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5"/>
                        </a:rPr>
                        <a:t> 2011</a:t>
                      </a:r>
                      <a:endParaRPr lang="en-US" sz="1100" b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1914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22, 49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846647"/>
                  </a:ext>
                </a:extLst>
              </a:tr>
              <a:tr h="3300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2008-09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Unpublished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WI, MI, NY, TN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6713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30, 50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795168"/>
                  </a:ext>
                </a:extLst>
              </a:tr>
              <a:tr h="3300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2009-10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 dirty="0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6"/>
                        </a:rPr>
                        <a:t>Griffin 2011</a:t>
                      </a:r>
                      <a:endParaRPr lang="en-US" sz="1100" b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WI, MI, NY, TN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6757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23, 75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055692"/>
                  </a:ext>
                </a:extLst>
              </a:tr>
              <a:tr h="3300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2010-11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7"/>
                        </a:rPr>
                        <a:t>Treanor 2011</a:t>
                      </a:r>
                      <a:endParaRPr lang="en-US" sz="1100" b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WI, MI, NY, TN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4757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53, 66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2795545"/>
                  </a:ext>
                </a:extLst>
              </a:tr>
              <a:tr h="3300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 dirty="0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8"/>
                        </a:rPr>
                        <a:t>2011-12</a:t>
                      </a:r>
                      <a:endParaRPr lang="en-US" sz="1100" b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9"/>
                        </a:rPr>
                        <a:t>Ohmit 2014</a:t>
                      </a:r>
                      <a:endParaRPr lang="en-US" sz="1100" b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WI, MI, PA, TX, WA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4771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36, 56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576311"/>
                  </a:ext>
                </a:extLst>
              </a:tr>
              <a:tr h="3300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10"/>
                        </a:rPr>
                        <a:t>2012-13</a:t>
                      </a:r>
                      <a:endParaRPr lang="en-US" sz="1100" b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11"/>
                        </a:rPr>
                        <a:t>McLean 2014</a:t>
                      </a:r>
                      <a:endParaRPr lang="en-US" sz="1100" b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WI, MI, PA, TX, WA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6452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43, 55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68231"/>
                  </a:ext>
                </a:extLst>
              </a:tr>
              <a:tr h="3300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12"/>
                        </a:rPr>
                        <a:t>2013-14</a:t>
                      </a:r>
                      <a:endParaRPr lang="en-US" sz="1100" b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13"/>
                        </a:rPr>
                        <a:t>Gaglani 2016</a:t>
                      </a:r>
                      <a:endParaRPr lang="en-US" sz="1100" b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WI, MI, PA, TX, WA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5999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44, 59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106524"/>
                  </a:ext>
                </a:extLst>
              </a:tr>
              <a:tr h="3300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14"/>
                        </a:rPr>
                        <a:t>2014-15</a:t>
                      </a:r>
                      <a:endParaRPr lang="en-US" sz="1100" b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15"/>
                        </a:rPr>
                        <a:t>Zimmerman 2016</a:t>
                      </a:r>
                      <a:endParaRPr lang="en-US" sz="1100" b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WI, MI, PA, TX, WA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9311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10, 27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4299585"/>
                  </a:ext>
                </a:extLst>
              </a:tr>
              <a:tr h="3300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16"/>
                        </a:rPr>
                        <a:t>2015-16</a:t>
                      </a:r>
                      <a:endParaRPr lang="en-US" sz="1100" b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17"/>
                        </a:rPr>
                        <a:t>Jackson 2017</a:t>
                      </a:r>
                      <a:endParaRPr lang="en-US" sz="1100" b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WI, MI, PA, TX, WA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6879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41, 55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700036"/>
                  </a:ext>
                </a:extLst>
              </a:tr>
              <a:tr h="33619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18"/>
                        </a:rPr>
                        <a:t>2016-17</a:t>
                      </a:r>
                      <a:endParaRPr lang="en-US" sz="1100" b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dirty="0">
                          <a:effectLst/>
                          <a:latin typeface="+mn-lt"/>
                          <a:hlinkClick r:id="rId19"/>
                        </a:rPr>
                        <a:t>Flannery 2018</a:t>
                      </a:r>
                      <a:endParaRPr lang="en-US" sz="1100" dirty="0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100" dirty="0">
                          <a:effectLst/>
                          <a:latin typeface="+mn-lt"/>
                        </a:rPr>
                        <a:t> WI, MI, PA, TX, WA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dirty="0">
                          <a:effectLst/>
                          <a:latin typeface="+mn-lt"/>
                        </a:rPr>
                        <a:t> 7410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dirty="0">
                          <a:effectLst/>
                          <a:latin typeface="+mn-lt"/>
                        </a:rPr>
                        <a:t> 32, 46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8483615"/>
                  </a:ext>
                </a:extLst>
              </a:tr>
              <a:tr h="3300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u="sng" dirty="0">
                          <a:solidFill>
                            <a:srgbClr val="075290"/>
                          </a:solidFill>
                          <a:effectLst/>
                          <a:latin typeface="+mn-lt"/>
                          <a:hlinkClick r:id="rId20"/>
                        </a:rPr>
                        <a:t>2017-18</a:t>
                      </a:r>
                      <a:endParaRPr lang="en-US" sz="1100" b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dirty="0">
                          <a:effectLst/>
                          <a:latin typeface="+mn-lt"/>
                          <a:hlinkClick r:id="rId21"/>
                        </a:rPr>
                        <a:t>Rolfes 2019</a:t>
                      </a:r>
                      <a:endParaRPr lang="en-US" sz="1100" dirty="0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100" dirty="0">
                          <a:effectLst/>
                          <a:latin typeface="+mn-lt"/>
                        </a:rPr>
                        <a:t> WI, MI, PA, TX, WA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dirty="0">
                          <a:effectLst/>
                          <a:latin typeface="+mn-lt"/>
                        </a:rPr>
                        <a:t>8,436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dirty="0">
                          <a:effectLst/>
                          <a:latin typeface="+mn-lt"/>
                        </a:rPr>
                        <a:t> 31, 43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917096"/>
                  </a:ext>
                </a:extLst>
              </a:tr>
              <a:tr h="3300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2018-19*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dirty="0">
                          <a:effectLst/>
                          <a:latin typeface="+mn-lt"/>
                          <a:hlinkClick r:id="rId3"/>
                        </a:rPr>
                        <a:t>Unpublished Final Estimates*</a:t>
                      </a:r>
                      <a:endParaRPr lang="en-US" sz="1050" dirty="0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dirty="0">
                          <a:effectLst/>
                          <a:latin typeface="+mn-lt"/>
                        </a:rPr>
                        <a:t>WI, MI, PA, TX, WA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dirty="0">
                          <a:effectLst/>
                          <a:latin typeface="+mn-lt"/>
                        </a:rPr>
                        <a:t>10,041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29*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dirty="0">
                          <a:effectLst/>
                          <a:latin typeface="+mn-lt"/>
                        </a:rPr>
                        <a:t>21, 35</a:t>
                      </a:r>
                    </a:p>
                  </a:txBody>
                  <a:tcPr marL="76200" marR="762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83269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380194" y="6150027"/>
            <a:ext cx="8060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rgbClr val="9CA9A2"/>
                </a:solidFill>
              </a:rPr>
              <a:t>Source: </a:t>
            </a:r>
            <a:r>
              <a:rPr lang="en-US" sz="1000" dirty="0">
                <a:solidFill>
                  <a:srgbClr val="9CA9A2"/>
                </a:solidFill>
                <a:hlinkClick r:id="rId22"/>
              </a:rPr>
              <a:t>https://www.cdc.gov/flu/professionals/vaccination/effectiveness-studies.htm</a:t>
            </a:r>
            <a:endParaRPr lang="en-US" sz="1000" dirty="0">
              <a:solidFill>
                <a:srgbClr val="9CA9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92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3599</TotalTime>
  <Words>359</Words>
  <Application>Microsoft Macintosh PowerPoint</Application>
  <PresentationFormat>Widescreen</PresentationFormat>
  <Paragraphs>103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Jernigan</dc:creator>
  <cp:lastModifiedBy>Microsoft Office User</cp:lastModifiedBy>
  <cp:revision>266</cp:revision>
  <cp:lastPrinted>2018-12-13T20:13:39Z</cp:lastPrinted>
  <dcterms:created xsi:type="dcterms:W3CDTF">2018-03-04T03:08:53Z</dcterms:created>
  <dcterms:modified xsi:type="dcterms:W3CDTF">2020-03-26T00:09:04Z</dcterms:modified>
</cp:coreProperties>
</file>